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535" r:id="rId2"/>
    <p:sldId id="536" r:id="rId3"/>
    <p:sldId id="538" r:id="rId4"/>
    <p:sldId id="542" r:id="rId5"/>
    <p:sldId id="543" r:id="rId6"/>
    <p:sldId id="266" r:id="rId7"/>
    <p:sldId id="264" r:id="rId8"/>
    <p:sldId id="541" r:id="rId9"/>
    <p:sldId id="533" r:id="rId10"/>
    <p:sldId id="53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6840C-DB22-4BC0-9AFB-4A3D0AA38CDF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7FBC-168D-4D09-8561-8A2B79C8D4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91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C034867-EB2C-774A-AC29-D4E62CFA07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2B6C1055-A199-604E-A275-70309B7EFD30}" type="slidenum">
              <a:rPr lang="en-US" altLang="ja-JP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34" charset="-128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2AE54079-2216-F64E-A799-158B91B7D8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2F60487-0232-3643-B114-10E2CED15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0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4A2459DA-88DB-5C49-9BC1-3E428E5A0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6120942A-6F9D-114B-8DEE-78E6DEB4B68D}" type="slidenum">
              <a:rPr lang="en-US" altLang="ja-JP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34" charset="-128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C81A4BE8-1D66-6349-8157-D280538798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5551FE0-88B4-F24E-A770-0EE5EE588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41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4A2459DA-88DB-5C49-9BC1-3E428E5A0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6120942A-6F9D-114B-8DEE-78E6DEB4B68D}" type="slidenum">
              <a:rPr lang="en-US" altLang="ja-JP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8</a:t>
            </a:fld>
            <a:endParaRPr lang="en-US" altLang="ja-JP">
              <a:ea typeface="ＭＳ Ｐゴシック" panose="020B0600070205080204" pitchFamily="34" charset="-128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C81A4BE8-1D66-6349-8157-D280538798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5551FE0-88B4-F24E-A770-0EE5EE588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6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4A2459DA-88DB-5C49-9BC1-3E428E5A0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6120942A-6F9D-114B-8DEE-78E6DEB4B68D}" type="slidenum">
              <a:rPr lang="en-US" altLang="ja-JP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9</a:t>
            </a:fld>
            <a:endParaRPr lang="en-US" altLang="ja-JP">
              <a:ea typeface="ＭＳ Ｐゴシック" panose="020B0600070205080204" pitchFamily="34" charset="-128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C81A4BE8-1D66-6349-8157-D280538798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5551FE0-88B4-F24E-A770-0EE5EE588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6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663ABE8-197E-4B4B-BFB2-25CD2BDD9C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6DF841B1-EF28-424A-9D36-0E03E119112A}" type="slidenum">
              <a:rPr lang="en-US" altLang="ja-JP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10</a:t>
            </a:fld>
            <a:endParaRPr lang="en-US" altLang="ja-JP">
              <a:ea typeface="ＭＳ Ｐゴシック" panose="020B0600070205080204" pitchFamily="34" charset="-128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A1E8D80-3074-8349-9818-438F9D22A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08791CB-DE1E-874F-8A35-BBE873E0D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12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8E16-3C03-4238-9C6F-B34F3D10F77E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357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8E16-3C03-4238-9C6F-B34F3D10F77E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165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8E16-3C03-4238-9C6F-B34F3D10F77E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096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8E16-3C03-4238-9C6F-B34F3D10F77E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99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8E16-3C03-4238-9C6F-B34F3D10F77E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5839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8E16-3C03-4238-9C6F-B34F3D10F77E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09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8E16-3C03-4238-9C6F-B34F3D10F77E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876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8E16-3C03-4238-9C6F-B34F3D10F77E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0119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8E16-3C03-4238-9C6F-B34F3D10F77E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9826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8E16-3C03-4238-9C6F-B34F3D10F77E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4624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8E16-3C03-4238-9C6F-B34F3D10F77E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066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s.flash.tuis.ac.jp/baider1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witter.com/Vulture_03" TargetMode="External"/><Relationship Id="rId4" Type="http://schemas.openxmlformats.org/officeDocument/2006/relationships/hyperlink" Target="https://www.youtube.com/watch?v=QNoilAlT4J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テキスト&#10;&#10;自動的に生成された説明">
            <a:extLst>
              <a:ext uri="{FF2B5EF4-FFF2-40B4-BE49-F238E27FC236}">
                <a16:creationId xmlns:a16="http://schemas.microsoft.com/office/drawing/2014/main" id="{EC71E381-035E-4730-BC98-65C20C5A7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50" y="3288886"/>
            <a:ext cx="4711699" cy="3546126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D0A6B7C4-424A-1433-8936-F14C241D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8" name="コンテンツ プレースホルダー 7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4E6BE553-FEA2-48FF-8A8F-B4687751F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91" y="190350"/>
            <a:ext cx="4711699" cy="3000675"/>
          </a:xfrm>
        </p:spPr>
      </p:pic>
      <p:pic>
        <p:nvPicPr>
          <p:cNvPr id="10" name="図 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8803F536-1F78-4CAB-9082-9377D711F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497" y="190350"/>
            <a:ext cx="4819350" cy="3000675"/>
          </a:xfrm>
          <a:prstGeom prst="rect">
            <a:avLst/>
          </a:prstGeom>
        </p:spPr>
      </p:pic>
      <p:pic>
        <p:nvPicPr>
          <p:cNvPr id="12" name="図 11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FEEFD7C8-8A6B-40A5-8A57-89A6B869D0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497" y="3288886"/>
            <a:ext cx="4781550" cy="346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7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>
            <a:extLst>
              <a:ext uri="{FF2B5EF4-FFF2-40B4-BE49-F238E27FC236}">
                <a16:creationId xmlns:a16="http://schemas.microsoft.com/office/drawing/2014/main" id="{2DC3B116-BCD5-E74A-8853-6E5862CC0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51" y="1073579"/>
            <a:ext cx="16882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2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安岡ゼミ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9AB3C13-8702-9F4F-A5BD-8904623F43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50937" y="453010"/>
            <a:ext cx="7772400" cy="777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dirty="0">
                <a:solidFill>
                  <a:srgbClr val="FF0000"/>
                </a:solidFill>
              </a:rPr>
              <a:t>研究室・ゼミ紹介</a:t>
            </a:r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46E22868-C2BC-E14A-B420-2D06979E3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800" y="1672592"/>
            <a:ext cx="75595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Char char="l"/>
              <a:defRPr/>
            </a:pPr>
            <a:endParaRPr lang="ja-JP" altLang="en-US" sz="36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50" charset="-128"/>
            </a:endParaRP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36F0FB69-956A-5E4D-8C86-A6BE04D80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379" y="1780875"/>
            <a:ext cx="7808822" cy="223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Clr>
                <a:srgbClr val="FFCCCC"/>
              </a:buClr>
              <a:buSzPct val="70000"/>
              <a:buFont typeface="Wingdings" pitchFamily="2" charset="2"/>
              <a:buChar char="n"/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  <a:ea typeface="ＭＳ Ｐゴシック" panose="020B0600070205080204" pitchFamily="50" charset="-128"/>
              </a:rPr>
              <a:t>オリジナル　アニメキャラクターデザイン</a:t>
            </a:r>
            <a:endParaRPr lang="en-US" altLang="ja-JP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Clr>
                <a:srgbClr val="FFCCCC"/>
              </a:buClr>
              <a:buSzPct val="70000"/>
              <a:buFont typeface="Wingdings" pitchFamily="2" charset="2"/>
              <a:buChar char="n"/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  <a:ea typeface="ＭＳ Ｐゴシック" panose="020B0600070205080204" pitchFamily="50" charset="-128"/>
              </a:rPr>
              <a:t>ゲーム会社への就職活動にむけて　</a:t>
            </a:r>
            <a:endParaRPr lang="en-US" altLang="ja-JP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buClr>
                <a:srgbClr val="FFCCCC"/>
              </a:buClr>
              <a:buSzPct val="70000"/>
              <a:defRPr/>
            </a:pPr>
            <a:endParaRPr lang="en-US" altLang="ja-JP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Clr>
                <a:srgbClr val="FFCCCC"/>
              </a:buClr>
              <a:buSzPct val="70000"/>
              <a:buFont typeface="Wingdings" pitchFamily="2" charset="2"/>
              <a:buChar char="n"/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  <a:ea typeface="ＭＳ Ｐゴシック" panose="020B0600070205080204" pitchFamily="50" charset="-128"/>
              </a:rPr>
              <a:t>卒業学生のポートフォリオ作品　</a:t>
            </a:r>
            <a:endParaRPr lang="en-US" altLang="ja-JP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Clr>
                <a:srgbClr val="FFCCCC"/>
              </a:buClr>
              <a:buSzPct val="70000"/>
              <a:buFont typeface="Wingdings" pitchFamily="2" charset="2"/>
              <a:buChar char="n"/>
              <a:defRPr/>
            </a:pPr>
            <a:r>
              <a:rPr lang="en-US" altLang="ja-JP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  <a:ea typeface="ＭＳ Ｐゴシック" panose="020B060007020508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r>
              <a:rPr lang="ja-JP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  <a:ea typeface="ＭＳ Ｐゴシック" panose="020B060007020508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ファイルです</a:t>
            </a:r>
            <a:r>
              <a:rPr lang="ja-JP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  <a:ea typeface="ＭＳ Ｐゴシック" panose="020B0600070205080204" pitchFamily="50" charset="-128"/>
              </a:rPr>
              <a:t>（クリック</a:t>
            </a:r>
            <a:r>
              <a:rPr lang="en-US" altLang="ja-JP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  <a:ea typeface="ＭＳ Ｐゴシック" panose="020B0600070205080204" pitchFamily="50" charset="-128"/>
              </a:rPr>
              <a:t>1.4MB)</a:t>
            </a:r>
          </a:p>
          <a:p>
            <a:pPr marL="342900" indent="-342900">
              <a:buClr>
                <a:srgbClr val="FFCCCC"/>
              </a:buClr>
              <a:buSzPct val="70000"/>
              <a:buFont typeface="Wingdings" pitchFamily="2" charset="2"/>
              <a:buChar char="n"/>
              <a:defRPr/>
            </a:pPr>
            <a:endParaRPr lang="en-US" altLang="ja-JP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Clr>
                <a:srgbClr val="FFCCCC"/>
              </a:buClr>
              <a:buSzPct val="70000"/>
              <a:buFont typeface="Wingdings" pitchFamily="2" charset="2"/>
              <a:buChar char="n"/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  <a:ea typeface="ＭＳ Ｐゴシック" panose="020B0600070205080204" pitchFamily="50" charset="-128"/>
              </a:rPr>
              <a:t>ポートフォリオ作品とは</a:t>
            </a:r>
            <a:endParaRPr lang="en-US" altLang="ja-JP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Clr>
                <a:srgbClr val="FFCCCC"/>
              </a:buClr>
              <a:buSzPct val="70000"/>
              <a:buFont typeface="Wingdings" pitchFamily="2" charset="2"/>
              <a:buChar char="n"/>
              <a:defRPr/>
            </a:pPr>
            <a:r>
              <a:rPr kumimoji="0" lang="ja-JP" altLang="ja-JP" sz="2400" b="1" dirty="0">
                <a:latin typeface="+mj-ea"/>
              </a:rPr>
              <a:t>就職先に「私はこういう作品を作っ</a:t>
            </a:r>
            <a:endParaRPr kumimoji="0" lang="en-US" altLang="ja-JP" sz="2400" b="1" dirty="0">
              <a:latin typeface="+mj-ea"/>
            </a:endParaRPr>
          </a:p>
          <a:p>
            <a:pPr eaLnBrk="1" hangingPunct="1">
              <a:buClr>
                <a:srgbClr val="FFCCCC"/>
              </a:buClr>
              <a:buSzPct val="70000"/>
              <a:defRPr/>
            </a:pPr>
            <a:r>
              <a:rPr kumimoji="0" lang="ja-JP" altLang="ja-JP" sz="2400" b="1" dirty="0">
                <a:latin typeface="+mj-ea"/>
              </a:rPr>
              <a:t>ていました」とアピールするための作</a:t>
            </a:r>
            <a:endParaRPr kumimoji="0" lang="en-US" altLang="ja-JP" sz="2400" b="1" dirty="0">
              <a:latin typeface="+mj-ea"/>
            </a:endParaRPr>
          </a:p>
          <a:p>
            <a:pPr eaLnBrk="1" hangingPunct="1">
              <a:buClr>
                <a:srgbClr val="FFCCCC"/>
              </a:buClr>
              <a:buSzPct val="70000"/>
              <a:defRPr/>
            </a:pPr>
            <a:r>
              <a:rPr kumimoji="0" lang="ja-JP" altLang="ja-JP" sz="2400" b="1" dirty="0">
                <a:latin typeface="+mj-ea"/>
              </a:rPr>
              <a:t>品集です </a:t>
            </a:r>
          </a:p>
          <a:p>
            <a:pPr marL="342900" indent="-342900">
              <a:buClr>
                <a:srgbClr val="FFCCCC"/>
              </a:buClr>
              <a:buSzPct val="70000"/>
              <a:buFont typeface="Wingdings" pitchFamily="2" charset="2"/>
              <a:buChar char="n"/>
              <a:defRPr/>
            </a:pPr>
            <a:endParaRPr lang="en-US" altLang="ja-JP" sz="1100" dirty="0">
              <a:solidFill>
                <a:srgbClr val="FFCC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Clr>
                <a:srgbClr val="FFCCCC"/>
              </a:buClr>
              <a:buSzPct val="70000"/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　　　　　　　</a:t>
            </a:r>
            <a:r>
              <a:rPr lang="ja-JP" altLang="en-US" sz="2400" dirty="0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　　　</a:t>
            </a:r>
          </a:p>
        </p:txBody>
      </p:sp>
      <p:sp>
        <p:nvSpPr>
          <p:cNvPr id="43016" name="Picture 8" descr="Flash">
            <a:extLst>
              <a:ext uri="{FF2B5EF4-FFF2-40B4-BE49-F238E27FC236}">
                <a16:creationId xmlns:a16="http://schemas.microsoft.com/office/drawing/2014/main" id="{670D4503-068D-0F49-8EF3-6F8D666D16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58088" y="4838701"/>
            <a:ext cx="2824162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277031"/>
              </p:ext>
            </p:extLst>
          </p:nvPr>
        </p:nvGraphicFramePr>
        <p:xfrm>
          <a:off x="8098360" y="2132600"/>
          <a:ext cx="3554819" cy="4470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7136" imgH="8019880" progId="AcroExch.Document.DC">
                  <p:embed/>
                </p:oleObj>
              </mc:Choice>
              <mc:Fallback>
                <p:oleObj name="Acrobat Document" r:id="rId4" imgW="5667136" imgH="8019880" progId="AcroExch.Document.DC">
                  <p:embed/>
                  <p:pic>
                    <p:nvPicPr>
                      <p:cNvPr id="3" name="オブジェクト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98360" y="2132600"/>
                        <a:ext cx="3554819" cy="4470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085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4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38BE65-8BD8-F548-9B2A-65E9C60C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375" y="-281414"/>
            <a:ext cx="9144000" cy="1431925"/>
          </a:xfrm>
        </p:spPr>
        <p:txBody>
          <a:bodyPr/>
          <a:lstStyle/>
          <a:p>
            <a:r>
              <a:rPr lang="ja-JP" altLang="en-US" dirty="0"/>
              <a:t>専門を活かした業種</a:t>
            </a:r>
            <a:r>
              <a:rPr lang="en-US" altLang="ja-JP" dirty="0"/>
              <a:t>•</a:t>
            </a:r>
            <a:r>
              <a:rPr lang="ja-JP" altLang="en-US" dirty="0"/>
              <a:t>職種</a:t>
            </a:r>
            <a:endParaRPr kumimoji="1" lang="ja-JP" altLang="en-US" dirty="0"/>
          </a:p>
        </p:txBody>
      </p:sp>
      <p:pic>
        <p:nvPicPr>
          <p:cNvPr id="16" name="図 1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B633321A-44C6-4849-9C35-023726F0E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8" y="935884"/>
            <a:ext cx="9458325" cy="634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5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3BB19FE-D2DC-4FD3-A43A-979644C38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6" y="2099870"/>
            <a:ext cx="9458324" cy="5369015"/>
          </a:xfrm>
          <a:prstGeom prst="rect">
            <a:avLst/>
          </a:prstGeom>
        </p:spPr>
      </p:pic>
      <p:pic>
        <p:nvPicPr>
          <p:cNvPr id="10" name="図 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8803F536-1F78-4CAB-9082-9377D711F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9" y="88950"/>
            <a:ext cx="3705893" cy="2532665"/>
          </a:xfrm>
          <a:prstGeom prst="rect">
            <a:avLst/>
          </a:prstGeom>
        </p:spPr>
      </p:pic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E4E9E27B-E040-4DC2-8412-8DD9C870C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81" y="302220"/>
            <a:ext cx="7128685" cy="23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2337F-9D48-EEF0-A29C-E931B2F1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846" y="540451"/>
            <a:ext cx="8078724" cy="834231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授業ピックアップ</a:t>
            </a:r>
            <a:r>
              <a:rPr lang="en-US" altLang="ja-JP" sz="3600" dirty="0"/>
              <a:t>!! </a:t>
            </a:r>
            <a:r>
              <a:rPr lang="ja-JP" altLang="en-US" sz="2700" dirty="0"/>
              <a:t>～お勧めの授業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99D61C28-A777-0979-EB2D-F76E8574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75" y="2548335"/>
            <a:ext cx="8828138" cy="1168850"/>
          </a:xfrm>
        </p:spPr>
        <p:txBody>
          <a:bodyPr>
            <a:normAutofit/>
          </a:bodyPr>
          <a:lstStyle/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DA828-075E-73C6-2BA2-71C8DF37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ja-JP" noProof="0" smtClean="0"/>
              <a:pPr/>
              <a:t>4</a:t>
            </a:fld>
            <a:endParaRPr lang="ja-JP" altLang="en-US" noProof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865D050C-387C-B2DB-9B3B-C5B8504AFF46}"/>
              </a:ext>
            </a:extLst>
          </p:cNvPr>
          <p:cNvSpPr txBox="1">
            <a:spLocks/>
          </p:cNvSpPr>
          <p:nvPr/>
        </p:nvSpPr>
        <p:spPr>
          <a:xfrm>
            <a:off x="1800846" y="1379730"/>
            <a:ext cx="8502396" cy="5873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b="1" kern="12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3000" dirty="0">
                <a:solidFill>
                  <a:srgbClr val="FF0000"/>
                </a:solidFill>
              </a:rPr>
              <a:t>コンピュータグラフィックス基礎 </a:t>
            </a:r>
            <a:r>
              <a:rPr lang="en-US" altLang="ja-JP" sz="3000" dirty="0">
                <a:solidFill>
                  <a:srgbClr val="FF0000"/>
                </a:solidFill>
              </a:rPr>
              <a:t>/ 2DCG</a:t>
            </a:r>
            <a:r>
              <a:rPr lang="ja-JP" altLang="en-US" sz="3000" dirty="0">
                <a:solidFill>
                  <a:srgbClr val="FF0000"/>
                </a:solidFill>
              </a:rPr>
              <a:t>作品例</a:t>
            </a:r>
          </a:p>
        </p:txBody>
      </p:sp>
      <p:pic>
        <p:nvPicPr>
          <p:cNvPr id="19" name="図 18" descr="持つ, 電話, 女性, 水 が含まれている画像&#10;&#10;自動的に生成された説明">
            <a:extLst>
              <a:ext uri="{FF2B5EF4-FFF2-40B4-BE49-F238E27FC236}">
                <a16:creationId xmlns:a16="http://schemas.microsoft.com/office/drawing/2014/main" id="{5305AE32-2A20-62F7-8BF8-5A4DA7B64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813" y="2548334"/>
            <a:ext cx="2659024" cy="2759618"/>
          </a:xfrm>
          <a:prstGeom prst="rect">
            <a:avLst/>
          </a:prstGeom>
        </p:spPr>
      </p:pic>
      <p:pic>
        <p:nvPicPr>
          <p:cNvPr id="5" name="図 4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C45D9336-0A1A-CFD2-D781-FCD593BB1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276" y="2548334"/>
            <a:ext cx="3635539" cy="275961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43C7760-D8E0-A2F6-F076-7123E1415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250" y="2548334"/>
            <a:ext cx="3157616" cy="275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8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2337F-9D48-EEF0-A29C-E931B2F1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846" y="622715"/>
            <a:ext cx="8078724" cy="834231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授業ピックアップ</a:t>
            </a:r>
            <a:r>
              <a:rPr lang="en-US" altLang="ja-JP" sz="3600" dirty="0"/>
              <a:t>!! </a:t>
            </a:r>
            <a:r>
              <a:rPr lang="ja-JP" altLang="en-US" sz="2700" dirty="0"/>
              <a:t>～お勧めの授業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99D61C28-A777-0979-EB2D-F76E8574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75" y="2548335"/>
            <a:ext cx="8828138" cy="1168850"/>
          </a:xfrm>
        </p:spPr>
        <p:txBody>
          <a:bodyPr>
            <a:normAutofit/>
          </a:bodyPr>
          <a:lstStyle/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DA828-075E-73C6-2BA2-71C8DF37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ja-JP" noProof="0" smtClean="0"/>
              <a:pPr/>
              <a:t>5</a:t>
            </a:fld>
            <a:endParaRPr lang="ja-JP" altLang="en-US" noProof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865D050C-387C-B2DB-9B3B-C5B8504AFF46}"/>
              </a:ext>
            </a:extLst>
          </p:cNvPr>
          <p:cNvSpPr txBox="1">
            <a:spLocks/>
          </p:cNvSpPr>
          <p:nvPr/>
        </p:nvSpPr>
        <p:spPr>
          <a:xfrm>
            <a:off x="1844802" y="1523217"/>
            <a:ext cx="8502396" cy="5873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b="1" kern="12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3000" dirty="0">
                <a:solidFill>
                  <a:srgbClr val="FF0000"/>
                </a:solidFill>
              </a:rPr>
              <a:t>コンピュータグラフィックス基礎 </a:t>
            </a:r>
            <a:r>
              <a:rPr lang="en-US" altLang="ja-JP" sz="3000" dirty="0">
                <a:solidFill>
                  <a:srgbClr val="FF0000"/>
                </a:solidFill>
              </a:rPr>
              <a:t>/ </a:t>
            </a:r>
            <a:r>
              <a:rPr lang="ja-JP" altLang="en-US" sz="3000" dirty="0">
                <a:solidFill>
                  <a:srgbClr val="FF0000"/>
                </a:solidFill>
              </a:rPr>
              <a:t>作品例</a:t>
            </a:r>
          </a:p>
        </p:txBody>
      </p:sp>
      <p:pic>
        <p:nvPicPr>
          <p:cNvPr id="15" name="図 14" descr="テーブル, 屋内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AF248BC9-CCCB-F633-1435-D3D0D6A3D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268" y="2802910"/>
            <a:ext cx="3119946" cy="2221568"/>
          </a:xfrm>
          <a:prstGeom prst="rect">
            <a:avLst/>
          </a:prstGeom>
        </p:spPr>
      </p:pic>
      <p:pic>
        <p:nvPicPr>
          <p:cNvPr id="5" name="図 4" descr="部屋に備えている様々な家具&#10;&#10;中程度の精度で自動的に生成された説明">
            <a:extLst>
              <a:ext uri="{FF2B5EF4-FFF2-40B4-BE49-F238E27FC236}">
                <a16:creationId xmlns:a16="http://schemas.microsoft.com/office/drawing/2014/main" id="{1372BE88-54D7-B651-ECAE-291CA7469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364" y="2770694"/>
            <a:ext cx="3048000" cy="2286000"/>
          </a:xfrm>
          <a:prstGeom prst="rect">
            <a:avLst/>
          </a:prstGeom>
        </p:spPr>
      </p:pic>
      <p:pic>
        <p:nvPicPr>
          <p:cNvPr id="8" name="図 7" descr="屋内, テーブル, 座る, ベッド が含まれている画像&#10;&#10;自動的に生成された説明">
            <a:extLst>
              <a:ext uri="{FF2B5EF4-FFF2-40B4-BE49-F238E27FC236}">
                <a16:creationId xmlns:a16="http://schemas.microsoft.com/office/drawing/2014/main" id="{73B6D2E5-F6E4-60DB-58C0-8C27FBB2D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969" y="2798788"/>
            <a:ext cx="3014423" cy="225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B1A2A52-5704-4A4B-B240-318596D870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60814" y="482187"/>
            <a:ext cx="7772400" cy="777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dirty="0">
                <a:solidFill>
                  <a:srgbClr val="FF0000"/>
                </a:solidFill>
              </a:rPr>
              <a:t>教員紹介 </a:t>
            </a:r>
            <a:r>
              <a:rPr lang="en-US" altLang="ja-JP" sz="3200" dirty="0">
                <a:solidFill>
                  <a:srgbClr val="FF0000"/>
                </a:solidFill>
              </a:rPr>
              <a:t>(</a:t>
            </a:r>
            <a:r>
              <a:rPr lang="ja-JP" altLang="en-US" sz="3200" dirty="0">
                <a:solidFill>
                  <a:srgbClr val="FF0000"/>
                </a:solidFill>
              </a:rPr>
              <a:t>研究分野</a:t>
            </a:r>
            <a:r>
              <a:rPr lang="en-US" altLang="ja-JP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9FF6F768-7B51-1E49-BBE3-2D8DC144C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509" y="1269852"/>
            <a:ext cx="91440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80000"/>
              <a:buFont typeface="Wingdings" panose="05000000000000000000" pitchFamily="2" charset="2"/>
              <a:buChar char="l"/>
              <a:defRPr/>
            </a:pPr>
            <a:r>
              <a:rPr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私（安岡）は、あくまでも代理です</a:t>
            </a:r>
            <a:endParaRPr lang="en-US" altLang="ja-JP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SzPct val="80000"/>
              <a:buFont typeface="Wingdings" panose="05000000000000000000" pitchFamily="2" charset="2"/>
              <a:buChar char="l"/>
              <a:defRPr/>
            </a:pPr>
            <a:r>
              <a:rPr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次年度は、後任の新しい先生が担当</a:t>
            </a:r>
            <a:endParaRPr lang="en-US" altLang="ja-JP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SzPct val="80000"/>
              <a:buFont typeface="Wingdings" panose="05000000000000000000" pitchFamily="2" charset="2"/>
              <a:buChar char="l"/>
              <a:defRPr/>
            </a:pPr>
            <a:r>
              <a:rPr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後任の先生の研究テーマは未定です</a:t>
            </a:r>
            <a:endParaRPr lang="en-US" altLang="ja-JP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SzPct val="80000"/>
              <a:buFont typeface="Wingdings" panose="05000000000000000000" pitchFamily="2" charset="2"/>
              <a:buChar char="l"/>
              <a:defRPr/>
            </a:pPr>
            <a:r>
              <a:rPr lang="ja-JP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安岡 広志 </a:t>
            </a:r>
            <a:r>
              <a:rPr lang="ja-JP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（ヤスオカ ヒロシ）</a:t>
            </a:r>
            <a:r>
              <a:rPr lang="ja-JP" altLang="en-US" sz="1600" dirty="0">
                <a:solidFill>
                  <a:srgbClr val="FF0000"/>
                </a:solidFill>
              </a:rPr>
              <a:t> </a:t>
            </a:r>
            <a:r>
              <a:rPr lang="ja-JP" altLang="en-US" sz="16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（</a:t>
            </a:r>
            <a:r>
              <a:rPr lang="en-US" altLang="ja-JP" sz="16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Web</a:t>
            </a:r>
            <a:r>
              <a:rPr lang="ja-JP" altLang="en-US" sz="16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＆</a:t>
            </a:r>
            <a:r>
              <a:rPr lang="en-US" altLang="ja-JP" sz="16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UI</a:t>
            </a:r>
            <a:r>
              <a:rPr lang="ja-JP" altLang="en-US" sz="16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デザイン）</a:t>
            </a:r>
            <a:br>
              <a:rPr lang="en-US" altLang="ja-JP" sz="28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ja-JP" altLang="en-US" sz="2800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buSzPct val="80000"/>
              <a:buFont typeface="Wingdings" panose="05000000000000000000" pitchFamily="2" charset="2"/>
              <a:buChar char="n"/>
              <a:defRPr/>
            </a:pPr>
            <a:r>
              <a:rPr lang="ja-JP" altLang="en-US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視覚伝達デザインの研究</a:t>
            </a:r>
          </a:p>
          <a:p>
            <a:pPr lvl="1" eaLnBrk="1" hangingPunct="1"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ネットワーク（サーバ）を使った学習支援ツールの研究</a:t>
            </a:r>
          </a:p>
          <a:p>
            <a:pPr lvl="1" eaLnBrk="1" hangingPunct="1">
              <a:buSzPct val="80000"/>
              <a:buFont typeface="Wingdings" panose="05000000000000000000" pitchFamily="2" charset="2"/>
              <a:buChar char="n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見て聞いて操作することによって伝わるあらゆる</a:t>
            </a:r>
            <a:endParaRPr lang="en-US" altLang="ja-JP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buSzPct val="80000"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メディア・インターフェースの研究</a:t>
            </a:r>
            <a:endParaRPr lang="en-US" altLang="ja-JP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eaLnBrk="1" hangingPunct="1">
              <a:buSzPct val="80000"/>
              <a:buFont typeface="Wingdings" pitchFamily="2" charset="2"/>
              <a:buChar char="n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２</a:t>
            </a:r>
            <a:r>
              <a:rPr lang="en-US" altLang="ja-JP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コンピュータグラフィックス</a:t>
            </a:r>
            <a:endParaRPr lang="en-US" altLang="ja-JP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eaLnBrk="1" hangingPunct="1">
              <a:buSzPct val="80000"/>
              <a:buFont typeface="Wingdings" pitchFamily="2" charset="2"/>
              <a:buChar char="n"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WEB</a:t>
            </a: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デザイン</a:t>
            </a:r>
            <a:endParaRPr lang="en-US" altLang="ja-JP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eaLnBrk="1" hangingPunct="1">
              <a:buSzPct val="80000"/>
              <a:buFont typeface="Wingdings" pitchFamily="2" charset="2"/>
              <a:buChar char="n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モバイルゲーム</a:t>
            </a:r>
            <a:endParaRPr lang="en-US" altLang="ja-JP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eaLnBrk="1" hangingPunct="1">
              <a:buSzPct val="80000"/>
              <a:buFont typeface="Wingdings" pitchFamily="2" charset="2"/>
              <a:buChar char="n"/>
              <a:defRPr/>
            </a:pPr>
            <a:endParaRPr lang="ja-JP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buSzPct val="80000"/>
              <a:buFont typeface="Wingdings" panose="05000000000000000000" pitchFamily="2" charset="2"/>
              <a:buChar char="n"/>
              <a:defRPr/>
            </a:pPr>
            <a:endParaRPr lang="ja-JP" altLang="en-US" sz="2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図 4" descr="メガネを掛けてスーツを着た男性&#10;&#10;自動的に生成された説明">
            <a:extLst>
              <a:ext uri="{FF2B5EF4-FFF2-40B4-BE49-F238E27FC236}">
                <a16:creationId xmlns:a16="http://schemas.microsoft.com/office/drawing/2014/main" id="{96D28281-512C-4101-BF96-766CBE288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665" y="4882384"/>
            <a:ext cx="1975616" cy="19756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>
            <a:extLst>
              <a:ext uri="{FF2B5EF4-FFF2-40B4-BE49-F238E27FC236}">
                <a16:creationId xmlns:a16="http://schemas.microsoft.com/office/drawing/2014/main" id="{7FB6B348-777B-C040-8541-29CF86756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747" y="1285887"/>
            <a:ext cx="16882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安岡ゼミ</a:t>
            </a: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BC487936-EA75-6E48-83A7-924D750122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78050" y="508012"/>
            <a:ext cx="7772400" cy="777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dirty="0">
                <a:solidFill>
                  <a:srgbClr val="FFFF00"/>
                </a:solidFill>
                <a:highlight>
                  <a:srgbClr val="000000"/>
                </a:highlight>
              </a:rPr>
              <a:t>研究室・ゼミ紹介</a:t>
            </a:r>
          </a:p>
        </p:txBody>
      </p:sp>
      <p:sp>
        <p:nvSpPr>
          <p:cNvPr id="30732" name="Rectangle 12">
            <a:extLst>
              <a:ext uri="{FF2B5EF4-FFF2-40B4-BE49-F238E27FC236}">
                <a16:creationId xmlns:a16="http://schemas.microsoft.com/office/drawing/2014/main" id="{50F6DAD7-13E0-474C-A70A-7F5B0178F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887" y="1708995"/>
            <a:ext cx="675732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Web</a:t>
            </a: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サイトの構築とグラフィックデザイン</a:t>
            </a:r>
            <a:endParaRPr lang="en-US" altLang="ja-JP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UI</a:t>
            </a: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デザインについて</a:t>
            </a:r>
            <a:endParaRPr lang="en-US" altLang="ja-JP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Char char="l"/>
              <a:defRPr/>
            </a:pPr>
            <a:endParaRPr lang="ja-JP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50" charset="-128"/>
            </a:endParaRP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36A69718-FAA2-A54A-891D-2A904EB18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1" y="6031841"/>
            <a:ext cx="41243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Clr>
                <a:srgbClr val="FFCCCC"/>
              </a:buClr>
              <a:buSzPct val="70000"/>
              <a:buFont typeface="Wingdings" pitchFamily="2" charset="2"/>
              <a:buChar char="n"/>
              <a:defRPr/>
            </a:pPr>
            <a:r>
              <a:rPr lang="ja-JP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  <a:ea typeface="ＭＳ Ｐゴシック" panose="020B0600070205080204" pitchFamily="50" charset="-128"/>
              </a:rPr>
              <a:t>オリジルＷｅｂデザイン</a:t>
            </a:r>
          </a:p>
          <a:p>
            <a:pPr marL="342900" indent="-342900">
              <a:buClr>
                <a:srgbClr val="FFCCCC"/>
              </a:buClr>
              <a:buSzPct val="70000"/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　　　　　</a:t>
            </a:r>
            <a:endParaRPr lang="ja-JP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50" charset="-128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F0D69E7-ADD1-974B-82BF-31875431B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44" y="6031840"/>
            <a:ext cx="43624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Clr>
                <a:srgbClr val="FFCCCC"/>
              </a:buClr>
              <a:buSzPct val="70000"/>
              <a:buFont typeface="Wingdings" pitchFamily="2" charset="2"/>
              <a:buChar char="n"/>
              <a:defRPr/>
            </a:pPr>
            <a:r>
              <a:rPr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  <a:ea typeface="ＭＳ Ｐゴシック" panose="020B0600070205080204" pitchFamily="50" charset="-128"/>
              </a:rPr>
              <a:t>2D</a:t>
            </a:r>
            <a:r>
              <a:rPr lang="ja-JP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  <a:ea typeface="ＭＳ Ｐゴシック" panose="020B0600070205080204" pitchFamily="50" charset="-128"/>
              </a:rPr>
              <a:t>アニメーション</a:t>
            </a:r>
          </a:p>
          <a:p>
            <a:pPr marL="342900" indent="-342900">
              <a:buClr>
                <a:srgbClr val="FFCCCC"/>
              </a:buClr>
              <a:buSzPct val="70000"/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　　　　　</a:t>
            </a:r>
            <a:endParaRPr lang="ja-JP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50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76" y="3429001"/>
            <a:ext cx="3428339" cy="23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588" y="3198055"/>
            <a:ext cx="3382304" cy="236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レビを見る人々&#10;&#10;低い精度で自動的に生成された説明">
            <a:extLst>
              <a:ext uri="{FF2B5EF4-FFF2-40B4-BE49-F238E27FC236}">
                <a16:creationId xmlns:a16="http://schemas.microsoft.com/office/drawing/2014/main" id="{76F7F73D-443E-445F-AB16-DC1535F1B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95" y="1143324"/>
            <a:ext cx="4748446" cy="5602664"/>
          </a:xfrm>
          <a:prstGeom prst="rect">
            <a:avLst/>
          </a:prstGeom>
        </p:spPr>
      </p:pic>
      <p:sp>
        <p:nvSpPr>
          <p:cNvPr id="30725" name="Text Box 5">
            <a:extLst>
              <a:ext uri="{FF2B5EF4-FFF2-40B4-BE49-F238E27FC236}">
                <a16:creationId xmlns:a16="http://schemas.microsoft.com/office/drawing/2014/main" id="{7FB6B348-777B-C040-8541-29CF86756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756" y="1285887"/>
            <a:ext cx="16882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2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安岡ゼミ</a:t>
            </a: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BC487936-EA75-6E48-83A7-924D750122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365449"/>
            <a:ext cx="7772400" cy="777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dirty="0">
                <a:solidFill>
                  <a:srgbClr val="FF0000"/>
                </a:solidFill>
              </a:rPr>
              <a:t>研究室・ゼミ紹介</a:t>
            </a:r>
          </a:p>
        </p:txBody>
      </p:sp>
      <p:sp>
        <p:nvSpPr>
          <p:cNvPr id="30732" name="Rectangle 12">
            <a:extLst>
              <a:ext uri="{FF2B5EF4-FFF2-40B4-BE49-F238E27FC236}">
                <a16:creationId xmlns:a16="http://schemas.microsoft.com/office/drawing/2014/main" id="{50F6DAD7-13E0-474C-A70A-7F5B0178F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48" y="3766531"/>
            <a:ext cx="6160599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400" dirty="0"/>
              <a:t>｛作品動</a:t>
            </a:r>
            <a:r>
              <a:rPr lang="en-US" altLang="ja-JP" sz="2400" dirty="0"/>
              <a:t>】</a:t>
            </a:r>
            <a:r>
              <a:rPr lang="en-US" altLang="ja-JP" sz="2400" dirty="0">
                <a:hlinkClick r:id="rId4"/>
              </a:rPr>
              <a:t>https://www.youtube.com/watch?v=QNoilAlT4Jg</a:t>
            </a:r>
            <a:br>
              <a:rPr lang="en-US" altLang="ja-JP" sz="2400" dirty="0"/>
            </a:br>
            <a:br>
              <a:rPr lang="en-US" altLang="ja-JP" sz="2400" dirty="0"/>
            </a:br>
            <a:r>
              <a:rPr lang="en-US" altLang="ja-JP" sz="2400" dirty="0"/>
              <a:t>【</a:t>
            </a:r>
            <a:r>
              <a:rPr lang="ja-JP" altLang="en-US" sz="2400" dirty="0"/>
              <a:t>作品</a:t>
            </a:r>
            <a:r>
              <a:rPr lang="en-US" altLang="ja-JP" sz="2400" dirty="0"/>
              <a:t>WEB</a:t>
            </a:r>
            <a:r>
              <a:rPr lang="ja-JP" altLang="en-US" sz="2400" dirty="0"/>
              <a:t>サイト</a:t>
            </a:r>
            <a:r>
              <a:rPr lang="en-US" altLang="ja-JP" sz="2400" dirty="0"/>
              <a:t>】</a:t>
            </a:r>
            <a:r>
              <a:rPr lang="en-US" altLang="ja-JP" sz="2400" dirty="0">
                <a:hlinkClick r:id="rId5"/>
              </a:rPr>
              <a:t>https://twitter.com/Vulture_03</a:t>
            </a:r>
            <a:endParaRPr lang="ja-JP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Char char="l"/>
              <a:defRPr/>
            </a:pPr>
            <a:endParaRPr lang="en-US" altLang="ja-JP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Char char="l"/>
              <a:defRPr/>
            </a:pPr>
            <a:endParaRPr lang="en-US" altLang="ja-JP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8988154-F57E-4ED5-A245-58306B2B7CC5}"/>
              </a:ext>
            </a:extLst>
          </p:cNvPr>
          <p:cNvSpPr txBox="1"/>
          <p:nvPr/>
        </p:nvSpPr>
        <p:spPr>
          <a:xfrm>
            <a:off x="989756" y="2009144"/>
            <a:ext cx="5594984" cy="1618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4</a:t>
            </a:r>
            <a:r>
              <a:rPr lang="ja-JP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年ゼミ生　　</a:t>
            </a:r>
            <a:endParaRPr lang="en-US" altLang="ja-JP" sz="3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東京ゲームショーに</a:t>
            </a:r>
            <a:endParaRPr lang="en-US" altLang="ja-JP" sz="3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50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個人で参加</a:t>
            </a:r>
            <a:endParaRPr lang="en-US" altLang="ja-JP" sz="3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557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>
            <a:extLst>
              <a:ext uri="{FF2B5EF4-FFF2-40B4-BE49-F238E27FC236}">
                <a16:creationId xmlns:a16="http://schemas.microsoft.com/office/drawing/2014/main" id="{7FB6B348-777B-C040-8541-29CF86756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747" y="1285887"/>
            <a:ext cx="16882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安岡ゼミ</a:t>
            </a: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BC487936-EA75-6E48-83A7-924D750122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78050" y="508012"/>
            <a:ext cx="7772400" cy="777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dirty="0">
                <a:solidFill>
                  <a:srgbClr val="FF0000"/>
                </a:solidFill>
              </a:rPr>
              <a:t>研究室・ゼミ紹介</a:t>
            </a:r>
          </a:p>
        </p:txBody>
      </p:sp>
      <p:sp>
        <p:nvSpPr>
          <p:cNvPr id="30732" name="Rectangle 12">
            <a:extLst>
              <a:ext uri="{FF2B5EF4-FFF2-40B4-BE49-F238E27FC236}">
                <a16:creationId xmlns:a16="http://schemas.microsoft.com/office/drawing/2014/main" id="{50F6DAD7-13E0-474C-A70A-7F5B0178F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0" y="1776424"/>
            <a:ext cx="563403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Web</a:t>
            </a: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サイトの構築とゲーム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36A69718-FAA2-A54A-891D-2A904EB18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4" y="2436138"/>
            <a:ext cx="41243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Clr>
                <a:srgbClr val="FFCCCC"/>
              </a:buClr>
              <a:buSzPct val="70000"/>
              <a:buFont typeface="Wingdings" pitchFamily="2" charset="2"/>
              <a:buChar char="n"/>
              <a:defRPr/>
            </a:pPr>
            <a:r>
              <a:rPr lang="ja-JP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  <a:ea typeface="ＭＳ Ｐゴシック" panose="020B0600070205080204" pitchFamily="50" charset="-128"/>
              </a:rPr>
              <a:t>オリジナルＷｅｂデザイン</a:t>
            </a:r>
          </a:p>
          <a:p>
            <a:pPr marL="342900" indent="-342900">
              <a:buClr>
                <a:srgbClr val="FFCCCC"/>
              </a:buClr>
              <a:buSzPct val="70000"/>
              <a:defRPr/>
            </a:pP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　　　　　</a:t>
            </a:r>
            <a:endParaRPr lang="ja-JP" alt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50" charset="-128"/>
            </a:endParaRPr>
          </a:p>
        </p:txBody>
      </p:sp>
      <p:pic>
        <p:nvPicPr>
          <p:cNvPr id="40966" name="Picture 21" descr="a2">
            <a:extLst>
              <a:ext uri="{FF2B5EF4-FFF2-40B4-BE49-F238E27FC236}">
                <a16:creationId xmlns:a16="http://schemas.microsoft.com/office/drawing/2014/main" id="{70AFED6E-8E35-C147-8238-74DEFEFD7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942" y="2927161"/>
            <a:ext cx="3796837" cy="365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22" descr="6">
            <a:extLst>
              <a:ext uri="{FF2B5EF4-FFF2-40B4-BE49-F238E27FC236}">
                <a16:creationId xmlns:a16="http://schemas.microsoft.com/office/drawing/2014/main" id="{3D4C36E4-7A21-874B-AED3-E78D0155E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250" y="2927161"/>
            <a:ext cx="4664755" cy="365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7F0D69E7-ADD1-974B-82BF-31875431B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48" y="2436137"/>
            <a:ext cx="43624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Clr>
                <a:srgbClr val="FFCCCC"/>
              </a:buClr>
              <a:buSzPct val="70000"/>
              <a:buFont typeface="Wingdings" pitchFamily="2" charset="2"/>
              <a:buChar char="n"/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  <a:ea typeface="ＭＳ Ｐゴシック" panose="020B0600070205080204" pitchFamily="50" charset="-128"/>
              </a:rPr>
              <a:t>Ｗｅｂアニメーション</a:t>
            </a:r>
          </a:p>
          <a:p>
            <a:pPr marL="342900" indent="-342900">
              <a:buClr>
                <a:srgbClr val="FFCCCC"/>
              </a:buClr>
              <a:buSzPct val="70000"/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　　　　　</a:t>
            </a:r>
            <a:endParaRPr lang="ja-JP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635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/>
      <p:bldP spid="254979" grpId="0"/>
      <p:bldP spid="2" grpId="0"/>
    </p:bldLst>
  </p:timing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</TotalTime>
  <Words>269</Words>
  <Application>Microsoft Office PowerPoint</Application>
  <PresentationFormat>ワイド画面</PresentationFormat>
  <Paragraphs>59</Paragraphs>
  <Slides>10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ＭＳ Ｐゴシック</vt:lpstr>
      <vt:lpstr>游ゴシック</vt:lpstr>
      <vt:lpstr>Arial</vt:lpstr>
      <vt:lpstr>Calibri</vt:lpstr>
      <vt:lpstr>Calibri Light</vt:lpstr>
      <vt:lpstr>Wingdings</vt:lpstr>
      <vt:lpstr>Office 2013 - 2022 テーマ</vt:lpstr>
      <vt:lpstr>Acrobat Document</vt:lpstr>
      <vt:lpstr>PowerPoint プレゼンテーション</vt:lpstr>
      <vt:lpstr>専門を活かした業種•職種</vt:lpstr>
      <vt:lpstr>PowerPoint プレゼンテーション</vt:lpstr>
      <vt:lpstr>授業ピックアップ!! ～お勧めの授業</vt:lpstr>
      <vt:lpstr>授業ピックアップ!! ～お勧めの授業</vt:lpstr>
      <vt:lpstr>教員紹介 (研究分野)</vt:lpstr>
      <vt:lpstr>研究室・ゼミ紹介</vt:lpstr>
      <vt:lpstr>研究室・ゼミ紹介</vt:lpstr>
      <vt:lpstr>研究室・ゼミ紹介</vt:lpstr>
      <vt:lpstr>研究室・ゼミ紹介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hiroshi yasuoka</dc:creator>
  <cp:lastModifiedBy>hiroshi yasuoka</cp:lastModifiedBy>
  <cp:revision>3</cp:revision>
  <dcterms:created xsi:type="dcterms:W3CDTF">2024-06-18T04:44:36Z</dcterms:created>
  <dcterms:modified xsi:type="dcterms:W3CDTF">2024-06-18T05:03:49Z</dcterms:modified>
</cp:coreProperties>
</file>